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9"/>
  </p:notesMasterIdLst>
  <p:sldIdLst>
    <p:sldId id="257" r:id="rId4"/>
    <p:sldId id="361" r:id="rId5"/>
    <p:sldId id="258" r:id="rId6"/>
    <p:sldId id="286" r:id="rId7"/>
    <p:sldId id="390" r:id="rId8"/>
    <p:sldId id="394" r:id="rId10"/>
    <p:sldId id="395" r:id="rId11"/>
    <p:sldId id="396" r:id="rId12"/>
    <p:sldId id="391" r:id="rId13"/>
    <p:sldId id="397" r:id="rId14"/>
    <p:sldId id="392" r:id="rId15"/>
    <p:sldId id="398" r:id="rId16"/>
    <p:sldId id="399" r:id="rId17"/>
    <p:sldId id="400" r:id="rId18"/>
    <p:sldId id="401" r:id="rId19"/>
    <p:sldId id="404" r:id="rId20"/>
    <p:sldId id="402" r:id="rId21"/>
    <p:sldId id="40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6E1E"/>
    <a:srgbClr val="5F9909"/>
    <a:srgbClr val="C8DC6D"/>
    <a:srgbClr val="A4D227"/>
    <a:srgbClr val="648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-558" y="-96"/>
      </p:cViewPr>
      <p:guideLst>
        <p:guide orient="horz" pos="219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亮亮图文旗舰店https://liangliangtuwen.tmall.c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tags" Target="../tags/tag6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tags" Target="../tags/tag7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8631" y="1653181"/>
            <a:ext cx="4368883" cy="294521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>
            <a:off x="971884" y="3125788"/>
            <a:ext cx="496801" cy="642703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413818" y="2144395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413818" y="2876233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413818" y="3608070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8" name="文本框 23"/>
          <p:cNvSpPr txBox="1">
            <a:spLocks noChangeArrowheads="1"/>
          </p:cNvSpPr>
          <p:nvPr/>
        </p:nvSpPr>
        <p:spPr bwMode="auto">
          <a:xfrm>
            <a:off x="6453505" y="2185670"/>
            <a:ext cx="4635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框 24"/>
          <p:cNvSpPr txBox="1">
            <a:spLocks noChangeArrowheads="1"/>
          </p:cNvSpPr>
          <p:nvPr/>
        </p:nvSpPr>
        <p:spPr bwMode="auto">
          <a:xfrm>
            <a:off x="6429692" y="2917508"/>
            <a:ext cx="5003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2400" b="1" dirty="0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25"/>
          <p:cNvSpPr txBox="1">
            <a:spLocks noChangeArrowheads="1"/>
          </p:cNvSpPr>
          <p:nvPr/>
        </p:nvSpPr>
        <p:spPr bwMode="auto">
          <a:xfrm>
            <a:off x="6453505" y="3649345"/>
            <a:ext cx="50927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文本框 28"/>
          <p:cNvSpPr txBox="1">
            <a:spLocks noChangeArrowheads="1"/>
          </p:cNvSpPr>
          <p:nvPr/>
        </p:nvSpPr>
        <p:spPr bwMode="auto">
          <a:xfrm>
            <a:off x="1596708" y="2875915"/>
            <a:ext cx="3550920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66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任务分工</a:t>
            </a:r>
            <a:endParaRPr lang="zh-CN" altLang="en-US" sz="6600" b="1">
              <a:solidFill>
                <a:srgbClr val="486E1E"/>
              </a:solidFill>
              <a:latin typeface="方正启体简体" panose="03000509000000000000" pitchFamily="65" charset="-122"/>
              <a:ea typeface="方正启体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2" name="直角三角形 21"/>
          <p:cNvSpPr/>
          <p:nvPr/>
        </p:nvSpPr>
        <p:spPr>
          <a:xfrm rot="10800000">
            <a:off x="5234940" y="3125788"/>
            <a:ext cx="476250" cy="561975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203440" y="1428750"/>
            <a:ext cx="27514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前台：</a:t>
            </a:r>
            <a:endParaRPr lang="zh-CN" altLang="en-US" sz="28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203440" y="222694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登录模块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03440" y="295402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注册模块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203440" y="370776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动态模块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1" b="60428"/>
          <a:stretch>
            <a:fillRect/>
          </a:stretch>
        </p:blipFill>
        <p:spPr>
          <a:xfrm>
            <a:off x="-823495" y="-746610"/>
            <a:ext cx="3392265" cy="2533455"/>
          </a:xfrm>
          <a:prstGeom prst="rect">
            <a:avLst/>
          </a:prstGeom>
        </p:spPr>
      </p:pic>
      <p:sp>
        <p:nvSpPr>
          <p:cNvPr id="2" name="文本框 25"/>
          <p:cNvSpPr txBox="1">
            <a:spLocks noChangeArrowheads="1"/>
          </p:cNvSpPr>
          <p:nvPr/>
        </p:nvSpPr>
        <p:spPr bwMode="auto">
          <a:xfrm>
            <a:off x="6414135" y="4363720"/>
            <a:ext cx="49974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03440" y="436372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区县名录模块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453188" y="4363403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145145" y="5829300"/>
            <a:ext cx="20339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答辩人：张积雨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24"/>
          <p:cNvSpPr txBox="1">
            <a:spLocks noChangeArrowheads="1"/>
          </p:cNvSpPr>
          <p:nvPr/>
        </p:nvSpPr>
        <p:spPr bwMode="auto">
          <a:xfrm>
            <a:off x="6453822" y="5053013"/>
            <a:ext cx="5111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05</a:t>
            </a:r>
            <a:endParaRPr lang="zh-CN" altLang="en-US" sz="2400" b="1" dirty="0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6462078" y="5011103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03440" y="505460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旅游模块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3698875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586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注册集成测试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504825" y="991870"/>
          <a:ext cx="9899650" cy="5156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94765"/>
                <a:gridCol w="1250315"/>
                <a:gridCol w="2890520"/>
                <a:gridCol w="2483485"/>
                <a:gridCol w="1980565"/>
              </a:tblGrid>
              <a:tr h="686435"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测试编号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测试名称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   测试用例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预期输出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实际输出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693420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register_1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注册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输入</a:t>
                      </a:r>
                      <a:r>
                        <a:rPr lang="zh-CN" altLang="en-US" sz="1600"/>
                        <a:t>昵称</a:t>
                      </a:r>
                      <a:r>
                        <a:rPr lang="en-US" sz="1600"/>
                        <a:t>、密码、</a:t>
                      </a:r>
                      <a:r>
                        <a:rPr lang="zh-CN" altLang="en-US" sz="1600"/>
                        <a:t>确认密码、邮箱、</a:t>
                      </a:r>
                      <a:r>
                        <a:rPr lang="en-US" altLang="zh-CN" sz="1600"/>
                        <a:t>QQ</a:t>
                      </a:r>
                      <a:r>
                        <a:rPr lang="zh-CN" altLang="en-US" sz="1600"/>
                        <a:t>、电话、密保口令、验证码</a:t>
                      </a:r>
                      <a:r>
                        <a:rPr lang="zh-CN" altLang="en-US" sz="1600"/>
                        <a:t>，点击注册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用户登录界面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用户登录界面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</a:tr>
              <a:tr h="911225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>
                          <a:sym typeface="+mn-ea"/>
                        </a:rPr>
                        <a:t>register</a:t>
                      </a:r>
                      <a:r>
                        <a:rPr lang="en-US" sz="1600"/>
                        <a:t>_2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注册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sz="1600"/>
                        <a:t>输入密码与确认密码不一致，点击注册</a:t>
                      </a:r>
                      <a:endParaRPr lang="zh-CN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显示两次输入密码不一致</a:t>
                      </a:r>
                      <a:r>
                        <a:rPr lang="en-US" sz="1600"/>
                        <a:t>，返回</a:t>
                      </a:r>
                      <a:r>
                        <a:rPr lang="zh-CN" altLang="en-US" sz="1600"/>
                        <a:t>注册</a:t>
                      </a:r>
                      <a:r>
                        <a:rPr lang="en-US" sz="1600"/>
                        <a:t>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显示两次输入密码不一致</a:t>
                      </a:r>
                      <a:r>
                        <a:rPr lang="en-US" sz="1600"/>
                        <a:t>，返回</a:t>
                      </a:r>
                      <a:r>
                        <a:rPr lang="zh-CN" altLang="en-US" sz="1600"/>
                        <a:t>注册</a:t>
                      </a:r>
                      <a:r>
                        <a:rPr lang="en-US" sz="1600"/>
                        <a:t>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909955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>
                          <a:sym typeface="+mn-ea"/>
                        </a:rPr>
                        <a:t>register</a:t>
                      </a:r>
                      <a:r>
                        <a:rPr lang="en-US" sz="1600"/>
                        <a:t>_3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注册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sz="1600"/>
                        <a:t>任何一项无输入或输入格式不正确，点击注册</a:t>
                      </a:r>
                      <a:endParaRPr lang="zh-CN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显示对应错误信息</a:t>
                      </a:r>
                      <a:r>
                        <a:rPr lang="en-US" sz="1600"/>
                        <a:t>，返回</a:t>
                      </a:r>
                      <a:r>
                        <a:rPr lang="zh-CN" altLang="en-US" sz="1600"/>
                        <a:t>注册</a:t>
                      </a:r>
                      <a:r>
                        <a:rPr lang="en-US" sz="1600"/>
                        <a:t>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显示对应错误信息</a:t>
                      </a:r>
                      <a:r>
                        <a:rPr lang="en-US" sz="1600"/>
                        <a:t>，返回</a:t>
                      </a:r>
                      <a:r>
                        <a:rPr lang="zh-CN" altLang="en-US" sz="1600"/>
                        <a:t>注册</a:t>
                      </a:r>
                      <a:r>
                        <a:rPr lang="en-US" sz="1600"/>
                        <a:t>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632460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>
                          <a:sym typeface="+mn-ea"/>
                        </a:rPr>
                        <a:t>register</a:t>
                      </a:r>
                      <a:r>
                        <a:rPr lang="en-US" sz="1600"/>
                        <a:t>_4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注册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点击验证码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验证码</a:t>
                      </a:r>
                      <a:r>
                        <a:rPr lang="zh-CN" altLang="en-US" sz="1600"/>
                        <a:t>切换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验证码</a:t>
                      </a:r>
                      <a:r>
                        <a:rPr lang="zh-CN" altLang="en-US" sz="1600"/>
                        <a:t>切换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3698875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586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登录集成测试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528955" y="1399540"/>
          <a:ext cx="9899650" cy="405892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94765"/>
                <a:gridCol w="1250315"/>
                <a:gridCol w="2675255"/>
                <a:gridCol w="2268855"/>
                <a:gridCol w="2410460"/>
              </a:tblGrid>
              <a:tr h="686435"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测试编号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测试名称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   测试用例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预期输出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实际输出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693420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login_1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登录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输入正确的</a:t>
                      </a:r>
                      <a:r>
                        <a:rPr lang="zh-CN" altLang="en-US" sz="1600"/>
                        <a:t>昵称</a:t>
                      </a:r>
                      <a:r>
                        <a:rPr lang="en-US" sz="1600"/>
                        <a:t>、密码、验证码</a:t>
                      </a:r>
                      <a:r>
                        <a:rPr lang="zh-CN" altLang="en-US" sz="1600"/>
                        <a:t>，点击登录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网站主页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网站</a:t>
                      </a:r>
                      <a:r>
                        <a:rPr lang="en-US" sz="1600"/>
                        <a:t>主页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911225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login_2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登录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只输入</a:t>
                      </a:r>
                      <a:r>
                        <a:rPr lang="zh-CN" altLang="en-US" sz="1600"/>
                        <a:t>昵称、密码，不输入验证码，点击登录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显示验证码输入有误</a:t>
                      </a:r>
                      <a:r>
                        <a:rPr lang="en-US" sz="1600"/>
                        <a:t>，返回登录页面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显示验证码输入有误</a:t>
                      </a:r>
                      <a:r>
                        <a:rPr lang="en-US" sz="1600"/>
                        <a:t>，返回登录页面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909955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login_3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登录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输入错误的</a:t>
                      </a:r>
                      <a:r>
                        <a:rPr lang="zh-CN" altLang="en-US" sz="1600"/>
                        <a:t>昵称或</a:t>
                      </a:r>
                      <a:r>
                        <a:rPr lang="en-US" sz="1600"/>
                        <a:t>密码</a:t>
                      </a:r>
                      <a:r>
                        <a:rPr lang="zh-CN" altLang="en-US" sz="1600"/>
                        <a:t>或</a:t>
                      </a:r>
                      <a:r>
                        <a:rPr lang="en-US" sz="1600"/>
                        <a:t>验证码</a:t>
                      </a:r>
                      <a:r>
                        <a:rPr lang="zh-CN" altLang="en-US" sz="1600"/>
                        <a:t>，点击登录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显示</a:t>
                      </a:r>
                      <a:r>
                        <a:rPr lang="zh-CN" altLang="en-US" sz="1600"/>
                        <a:t>用户名不存在或密码错误或验证码错误</a:t>
                      </a:r>
                      <a:r>
                        <a:rPr lang="en-US" sz="1600"/>
                        <a:t>，返回登录页面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显示</a:t>
                      </a:r>
                      <a:r>
                        <a:rPr lang="zh-CN" altLang="en-US" sz="1600"/>
                        <a:t>用户名不存在或密码错误或验证码错误</a:t>
                      </a:r>
                      <a:r>
                        <a:rPr lang="en-US" sz="1600"/>
                        <a:t>，返回登录页面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632460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login_4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登录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点击验证码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验证码</a:t>
                      </a:r>
                      <a:r>
                        <a:rPr lang="zh-CN" altLang="en-US" sz="1600"/>
                        <a:t>切换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验证码</a:t>
                      </a:r>
                      <a:r>
                        <a:rPr lang="zh-CN" altLang="en-US" sz="1600"/>
                        <a:t>切换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8631" y="1653181"/>
            <a:ext cx="4368883" cy="294521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>
            <a:off x="971884" y="3125788"/>
            <a:ext cx="496801" cy="642703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326188" y="2227263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326188" y="2959100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326188" y="3690938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326188" y="4422775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7" name="文本框 22"/>
          <p:cNvSpPr txBox="1">
            <a:spLocks noChangeArrowheads="1"/>
          </p:cNvSpPr>
          <p:nvPr/>
        </p:nvSpPr>
        <p:spPr bwMode="auto">
          <a:xfrm>
            <a:off x="6365875" y="2268538"/>
            <a:ext cx="466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文本框 23"/>
          <p:cNvSpPr txBox="1">
            <a:spLocks noChangeArrowheads="1"/>
          </p:cNvSpPr>
          <p:nvPr/>
        </p:nvSpPr>
        <p:spPr bwMode="auto">
          <a:xfrm>
            <a:off x="6365875" y="3000375"/>
            <a:ext cx="503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框 24"/>
          <p:cNvSpPr txBox="1">
            <a:spLocks noChangeArrowheads="1"/>
          </p:cNvSpPr>
          <p:nvPr/>
        </p:nvSpPr>
        <p:spPr bwMode="auto">
          <a:xfrm>
            <a:off x="6342062" y="3732213"/>
            <a:ext cx="5127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2400" b="1" dirty="0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25"/>
          <p:cNvSpPr txBox="1">
            <a:spLocks noChangeArrowheads="1"/>
          </p:cNvSpPr>
          <p:nvPr/>
        </p:nvSpPr>
        <p:spPr bwMode="auto">
          <a:xfrm>
            <a:off x="6365875" y="4464050"/>
            <a:ext cx="503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文本框 28"/>
          <p:cNvSpPr txBox="1">
            <a:spLocks noChangeArrowheads="1"/>
          </p:cNvSpPr>
          <p:nvPr/>
        </p:nvSpPr>
        <p:spPr bwMode="auto">
          <a:xfrm>
            <a:off x="1468438" y="2959100"/>
            <a:ext cx="355092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4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区县名录模块</a:t>
            </a:r>
            <a:endParaRPr lang="zh-CN" altLang="en-US" sz="4400" b="1">
              <a:solidFill>
                <a:srgbClr val="486E1E"/>
              </a:solidFill>
              <a:latin typeface="方正启体简体" panose="03000509000000000000" pitchFamily="65" charset="-122"/>
              <a:ea typeface="方正启体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2" name="直角三角形 21"/>
          <p:cNvSpPr/>
          <p:nvPr/>
        </p:nvSpPr>
        <p:spPr>
          <a:xfrm rot="10800000">
            <a:off x="5234940" y="3125788"/>
            <a:ext cx="476250" cy="561975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115810" y="225996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115810" y="304165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115810" y="376872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115810" y="452247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1" b="60428"/>
          <a:stretch>
            <a:fillRect/>
          </a:stretch>
        </p:blipFill>
        <p:spPr>
          <a:xfrm>
            <a:off x="-823495" y="-746610"/>
            <a:ext cx="3392265" cy="253345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494395" y="5596890"/>
            <a:ext cx="309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90320" y="1223010"/>
            <a:ext cx="9262745" cy="29718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非遗网民通过点击导航栏上的区县按钮，可以选择查看重庆各区县名录信息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点击导航栏搜索框，输入相应名录信息，点击搜索，即可查询名录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31900" y="652780"/>
            <a:ext cx="9262745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·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界面设计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800100" lvl="1" indent="-34290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主界面、区县名录界面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·</a:t>
            </a:r>
            <a:r>
              <a:rPr 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内容设计：主界面</a:t>
            </a:r>
            <a:endParaRPr lang="zh-CN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800100" lvl="1" indent="-34290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利用</a:t>
            </a: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JavaScript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的</a:t>
            </a: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onclick()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点击事件</a:t>
            </a: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,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触发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区县按钮，显示区县列表</a:t>
            </a:r>
            <a:endParaRPr lang="zh-CN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800100" lvl="1" indent="-34290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利用</a:t>
            </a: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hover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效果，实现颜色变化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800100" lvl="1" indent="-34290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点击相应区县，跳转至区县名录界面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·</a:t>
            </a:r>
            <a:r>
              <a:rPr 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内容设计：子界面</a:t>
            </a:r>
            <a:endParaRPr lang="zh-CN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800100" lvl="1" indent="-34290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列表展示：非遗图片、名称、简介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Wingdings" panose="05000000000000000000" charset="0"/>
              <a:buNone/>
            </a:pP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244725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6777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文本框 1"/>
          <p:cNvSpPr txBox="1"/>
          <p:nvPr/>
        </p:nvSpPr>
        <p:spPr>
          <a:xfrm>
            <a:off x="997585" y="1507490"/>
            <a:ext cx="86995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52475" y="1059180"/>
            <a:ext cx="246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区县名录前端代码：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4QD[@1}A6QX72A@)LYYSTD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540" y="1564640"/>
            <a:ext cx="8686800" cy="4953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244725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6777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6" name="文本框 15"/>
          <p:cNvSpPr txBox="1"/>
          <p:nvPr/>
        </p:nvSpPr>
        <p:spPr>
          <a:xfrm>
            <a:off x="760730" y="1108710"/>
            <a:ext cx="246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区县名录逻辑代码：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0S6Q~Q`XO0171}F{]A[XNTI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9180" y="1847850"/>
            <a:ext cx="7534275" cy="3790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3517265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34956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非遗名录界面实现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pic>
        <p:nvPicPr>
          <p:cNvPr id="3" name="图片 2" descr="HP2`D08BL`K~O2]~DY5`P9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885825"/>
            <a:ext cx="10058400" cy="54171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3698875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586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注册集成测试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504825" y="1537970"/>
          <a:ext cx="9899650" cy="5156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94765"/>
                <a:gridCol w="1250315"/>
                <a:gridCol w="2484755"/>
                <a:gridCol w="2517140"/>
                <a:gridCol w="2352675"/>
              </a:tblGrid>
              <a:tr h="686435"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测试编号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测试名称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   测试用例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预期输出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实际输出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1097280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minglu_1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区县名录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输入</a:t>
                      </a:r>
                      <a:r>
                        <a:rPr lang="zh-CN" altLang="en-US" sz="1600"/>
                        <a:t>正确名录名称，点击搜索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跳转至该名录界面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跳转至该名录界面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</a:tr>
              <a:tr h="911225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minglu_2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区县名录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sz="1600"/>
                        <a:t>输入 错误的名录名称，点击搜索</a:t>
                      </a:r>
                      <a:endParaRPr lang="zh-CN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sz="1600"/>
                        <a:t>显示 </a:t>
                      </a:r>
                      <a:r>
                        <a:rPr lang="en-US" altLang="zh-CN" sz="1600"/>
                        <a:t>“</a:t>
                      </a:r>
                      <a:r>
                        <a:rPr lang="zh-CN" altLang="en-US" sz="1600"/>
                        <a:t>您搜索的名录不存在</a:t>
                      </a:r>
                      <a:r>
                        <a:rPr lang="en-US" altLang="zh-CN" sz="1600"/>
                        <a:t>”</a:t>
                      </a:r>
                      <a:endParaRPr lang="en-US" altLang="zh-CN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sz="1600"/>
                        <a:t>显示 </a:t>
                      </a:r>
                      <a:r>
                        <a:rPr lang="en-US" altLang="zh-CN" sz="1600"/>
                        <a:t>“</a:t>
                      </a:r>
                      <a:r>
                        <a:rPr lang="zh-CN" altLang="en-US" sz="1600"/>
                        <a:t>您搜索的名录不存在</a:t>
                      </a:r>
                      <a:r>
                        <a:rPr lang="en-US" altLang="zh-CN" sz="1600"/>
                        <a:t>”</a:t>
                      </a:r>
                      <a:endParaRPr lang="en-US" altLang="zh-CN" sz="1600"/>
                    </a:p>
                  </a:txBody>
                  <a:tcPr marL="68580" marR="68580" marT="0" marB="0" vert="horz" anchor="t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8631" y="1653181"/>
            <a:ext cx="4368883" cy="294521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>
            <a:off x="971884" y="3125788"/>
            <a:ext cx="496801" cy="642703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326188" y="2227263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326188" y="2959100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326188" y="3690938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326188" y="4422775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7" name="文本框 22"/>
          <p:cNvSpPr txBox="1">
            <a:spLocks noChangeArrowheads="1"/>
          </p:cNvSpPr>
          <p:nvPr/>
        </p:nvSpPr>
        <p:spPr bwMode="auto">
          <a:xfrm>
            <a:off x="6365875" y="2268538"/>
            <a:ext cx="466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文本框 23"/>
          <p:cNvSpPr txBox="1">
            <a:spLocks noChangeArrowheads="1"/>
          </p:cNvSpPr>
          <p:nvPr/>
        </p:nvSpPr>
        <p:spPr bwMode="auto">
          <a:xfrm>
            <a:off x="6365875" y="3000375"/>
            <a:ext cx="503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框 24"/>
          <p:cNvSpPr txBox="1">
            <a:spLocks noChangeArrowheads="1"/>
          </p:cNvSpPr>
          <p:nvPr/>
        </p:nvSpPr>
        <p:spPr bwMode="auto">
          <a:xfrm>
            <a:off x="6342062" y="3732213"/>
            <a:ext cx="5127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2400" b="1" dirty="0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25"/>
          <p:cNvSpPr txBox="1">
            <a:spLocks noChangeArrowheads="1"/>
          </p:cNvSpPr>
          <p:nvPr/>
        </p:nvSpPr>
        <p:spPr bwMode="auto">
          <a:xfrm>
            <a:off x="6365875" y="4464050"/>
            <a:ext cx="503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文本框 28"/>
          <p:cNvSpPr txBox="1">
            <a:spLocks noChangeArrowheads="1"/>
          </p:cNvSpPr>
          <p:nvPr/>
        </p:nvSpPr>
        <p:spPr bwMode="auto">
          <a:xfrm>
            <a:off x="1249363" y="2847340"/>
            <a:ext cx="411226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4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登录、注册模块</a:t>
            </a:r>
            <a:endParaRPr lang="zh-CN" altLang="en-US" sz="4400" b="1">
              <a:solidFill>
                <a:srgbClr val="486E1E"/>
              </a:solidFill>
              <a:latin typeface="方正启体简体" panose="03000509000000000000" pitchFamily="65" charset="-122"/>
              <a:ea typeface="方正启体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2" name="直角三角形 21"/>
          <p:cNvSpPr/>
          <p:nvPr/>
        </p:nvSpPr>
        <p:spPr>
          <a:xfrm rot="10800000">
            <a:off x="5234940" y="3125788"/>
            <a:ext cx="476250" cy="561975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115810" y="225996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115810" y="304165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115810" y="376872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115810" y="452247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1" b="60428"/>
          <a:stretch>
            <a:fillRect/>
          </a:stretch>
        </p:blipFill>
        <p:spPr>
          <a:xfrm>
            <a:off x="-823495" y="-746610"/>
            <a:ext cx="3392265" cy="253345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494395" y="5596890"/>
            <a:ext cx="309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90320" y="1223010"/>
            <a:ext cx="9262745" cy="48183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非遗网民在选择购买商品时必须进行注册、登录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注册需要采用自动完成算法实现，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用md5加密算法进行加密验证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注册需要非遗网民设置密保口令，以便密码找回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登录功能需要采用自动验证算法实现，用md5加密算法进行加密验证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用户可以忘记密码、修改密码，需要有密保口令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82065" y="809625"/>
            <a:ext cx="9262745" cy="5015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·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界面设计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800100" lvl="1" indent="-34290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采用橙色系古朴风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·</a:t>
            </a:r>
            <a:r>
              <a:rPr 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内容设计</a:t>
            </a:r>
            <a:endParaRPr lang="zh-CN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800100" lvl="1" indent="-34290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注册：昵称、密码、确认密码、邮箱、</a:t>
            </a: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QQ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、电话、密保口令、验证码，注册按钮</a:t>
            </a:r>
            <a:endParaRPr lang="zh-CN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800100" lvl="1" indent="-342900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登录：昵称、密码、验证码，登录、注册、忘记密码按钮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·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使用</a:t>
            </a: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md5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对密码进行加密，防止数据泄露后造成不可预计的后果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。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·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注册成功后，自动跳转至登录界面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74828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6777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注册编码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文本框 1"/>
          <p:cNvSpPr txBox="1"/>
          <p:nvPr/>
        </p:nvSpPr>
        <p:spPr>
          <a:xfrm>
            <a:off x="997585" y="1507490"/>
            <a:ext cx="86995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9" name="图片 8" descr="B5AY70W4Q}HI]SBL42PY}(V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5375" y="1216025"/>
            <a:ext cx="6429375" cy="52197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79120" y="817245"/>
            <a:ext cx="196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注册逻辑代码：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77241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注册编码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文本框 1"/>
          <p:cNvSpPr txBox="1"/>
          <p:nvPr/>
        </p:nvSpPr>
        <p:spPr>
          <a:xfrm>
            <a:off x="997585" y="1507490"/>
            <a:ext cx="86995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13" name="图片 12" descr="HMK9E0SL{BCOBL7HL5KQZ%E"/>
          <p:cNvPicPr>
            <a:picLocks noChangeAspect="1"/>
          </p:cNvPicPr>
          <p:nvPr/>
        </p:nvPicPr>
        <p:blipFill>
          <a:blip r:embed="rId3"/>
          <a:srcRect b="7971"/>
          <a:stretch>
            <a:fillRect/>
          </a:stretch>
        </p:blipFill>
        <p:spPr>
          <a:xfrm>
            <a:off x="528955" y="760095"/>
            <a:ext cx="8124825" cy="3629025"/>
          </a:xfrm>
          <a:prstGeom prst="rect">
            <a:avLst/>
          </a:prstGeom>
        </p:spPr>
      </p:pic>
      <p:pic>
        <p:nvPicPr>
          <p:cNvPr id="15" name="图片 14" descr="AJQ{H7[H)UFI37(5$Y[BRTB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55" y="4454525"/>
            <a:ext cx="8077200" cy="226695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194935" y="447675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自动验证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25215" y="4652010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自动完成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74828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6777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登录编码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文本框 1"/>
          <p:cNvSpPr txBox="1"/>
          <p:nvPr/>
        </p:nvSpPr>
        <p:spPr>
          <a:xfrm>
            <a:off x="997585" y="1507490"/>
            <a:ext cx="86995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03885" y="1507490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逻辑代码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JR8W``DXPA`C_BVKI[RKZV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150" y="1216025"/>
            <a:ext cx="5619750" cy="5086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71526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6193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注册界面实现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pic>
        <p:nvPicPr>
          <p:cNvPr id="6" name="图片 5" descr="KO(NBRZ(LCUAO2{6@]OXDA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792480"/>
            <a:ext cx="10058400" cy="52730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71526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6193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登录界面实现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pic>
        <p:nvPicPr>
          <p:cNvPr id="4" name="图片 3" descr="5LH%DNF)8Z48359]1Q0_3]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793750"/>
            <a:ext cx="10058400" cy="5270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8467.2173228346455,&quot;width&quot;:3992.6047244094489}"/>
</p:tagLst>
</file>

<file path=ppt/tags/tag2.xml><?xml version="1.0" encoding="utf-8"?>
<p:tagLst xmlns:p="http://schemas.openxmlformats.org/presentationml/2006/main">
  <p:tag name="KSO_WM_UNIT_PLACING_PICTURE_USER_VIEWPORT" val="{&quot;height&quot;:8467.2173228346455,&quot;width&quot;:3992.6047244094489}"/>
</p:tagLst>
</file>

<file path=ppt/tags/tag3.xml><?xml version="1.0" encoding="utf-8"?>
<p:tagLst xmlns:p="http://schemas.openxmlformats.org/presentationml/2006/main">
  <p:tag name="KSO_WM_UNIT_PLACING_PICTURE_USER_VIEWPORT" val="{&quot;height&quot;:8467.2173228346455,&quot;width&quot;:3992.6047244094489}"/>
</p:tagLst>
</file>

<file path=ppt/tags/tag4.xml><?xml version="1.0" encoding="utf-8"?>
<p:tagLst xmlns:p="http://schemas.openxmlformats.org/presentationml/2006/main">
  <p:tag name="KSO_WM_UNIT_TABLE_BEAUTIFY" val="smartTable{22ae8183-64bc-4b35-8457-0e7fe7ea0239}"/>
</p:tagLst>
</file>

<file path=ppt/tags/tag5.xml><?xml version="1.0" encoding="utf-8"?>
<p:tagLst xmlns:p="http://schemas.openxmlformats.org/presentationml/2006/main">
  <p:tag name="KSO_WM_UNIT_TABLE_BEAUTIFY" val="smartTable{22ae8183-64bc-4b35-8457-0e7fe7ea0239}"/>
</p:tagLst>
</file>

<file path=ppt/tags/tag6.xml><?xml version="1.0" encoding="utf-8"?>
<p:tagLst xmlns:p="http://schemas.openxmlformats.org/presentationml/2006/main">
  <p:tag name="KSO_WM_UNIT_PLACING_PICTURE_USER_VIEWPORT" val="{&quot;height&quot;:8467.2173228346455,&quot;width&quot;:3992.6047244094489}"/>
</p:tagLst>
</file>

<file path=ppt/tags/tag7.xml><?xml version="1.0" encoding="utf-8"?>
<p:tagLst xmlns:p="http://schemas.openxmlformats.org/presentationml/2006/main">
  <p:tag name="KSO_WM_UNIT_PLACING_PICTURE_USER_VIEWPORT" val="{&quot;height&quot;:8467.2173228346455,&quot;width&quot;:3992.6047244094489}"/>
</p:tagLst>
</file>

<file path=ppt/tags/tag8.xml><?xml version="1.0" encoding="utf-8"?>
<p:tagLst xmlns:p="http://schemas.openxmlformats.org/presentationml/2006/main">
  <p:tag name="KSO_WM_UNIT_TABLE_BEAUTIFY" val="smartTable{22ae8183-64bc-4b35-8457-0e7fe7ea0239}"/>
</p:tagLst>
</file>

<file path=ppt/theme/theme1.xml><?xml version="1.0" encoding="utf-8"?>
<a:theme xmlns:a="http://schemas.openxmlformats.org/drawingml/2006/main" name="亮亮图文旗舰店https://liangliangtuwen.tmall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1247</Words>
  <Application>WPS 演示</Application>
  <PresentationFormat>自定义</PresentationFormat>
  <Paragraphs>281</Paragraphs>
  <Slides>18</Slides>
  <Notes>1</Notes>
  <HiddenSlides>2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4" baseType="lpstr">
      <vt:lpstr>Arial</vt:lpstr>
      <vt:lpstr>宋体</vt:lpstr>
      <vt:lpstr>Wingdings</vt:lpstr>
      <vt:lpstr>Calibri</vt:lpstr>
      <vt:lpstr>Impact</vt:lpstr>
      <vt:lpstr>微软雅黑</vt:lpstr>
      <vt:lpstr>方正启体简体</vt:lpstr>
      <vt:lpstr>Gill Sans</vt:lpstr>
      <vt:lpstr>幼圆</vt:lpstr>
      <vt:lpstr>Wingdings</vt:lpstr>
      <vt:lpstr>华文楷体</vt:lpstr>
      <vt:lpstr>Arial Unicode MS</vt:lpstr>
      <vt:lpstr>Calibri Light</vt:lpstr>
      <vt:lpstr>Segoe Print</vt:lpstr>
      <vt:lpstr>亮亮图文旗舰店https://liangliangtuwen.tmall.com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</dc:creator>
  <cp:lastModifiedBy>空白</cp:lastModifiedBy>
  <cp:revision>63</cp:revision>
  <dcterms:created xsi:type="dcterms:W3CDTF">2017-05-24T13:30:00Z</dcterms:created>
  <dcterms:modified xsi:type="dcterms:W3CDTF">2020-06-30T15:06:24Z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

<file path=docProps/thumbnail.jpeg>
</file>